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99" r:id="rId4"/>
    <p:sldId id="291" r:id="rId5"/>
    <p:sldId id="294" r:id="rId6"/>
    <p:sldId id="295" r:id="rId7"/>
    <p:sldId id="292" r:id="rId8"/>
    <p:sldId id="300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89612" y="607514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8604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Sensory Processing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7887" y="2817982"/>
            <a:ext cx="6649171" cy="2804341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This </a:t>
            </a:r>
            <a:r>
              <a:rPr lang="en-GB" b="1" dirty="0" smtClean="0"/>
              <a:t>presentation will </a:t>
            </a:r>
            <a:r>
              <a:rPr lang="en-GB" b="1" dirty="0"/>
              <a:t>help </a:t>
            </a:r>
            <a:r>
              <a:rPr lang="en-GB" b="1" dirty="0" smtClean="0"/>
              <a:t>staff: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Understand what sensory processing skills 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Know how you might notice if someone is having difficulties with sensory processing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Select activities to support those who are having difficulties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5504"/>
            <a:ext cx="10515600" cy="75934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85" y="1473698"/>
            <a:ext cx="6255566" cy="49314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Activities </a:t>
            </a:r>
            <a:r>
              <a:rPr lang="en-GB" b="1" dirty="0"/>
              <a:t>to support coordination difficulty</a:t>
            </a:r>
            <a:endParaRPr lang="en-GB" dirty="0"/>
          </a:p>
          <a:p>
            <a:pPr marL="0" lvl="0" indent="0">
              <a:buNone/>
            </a:pPr>
            <a:r>
              <a:rPr lang="en-GB" b="1" dirty="0" smtClean="0"/>
              <a:t>Sensory circuits</a:t>
            </a:r>
          </a:p>
          <a:p>
            <a:pPr lvl="0"/>
            <a:r>
              <a:rPr lang="en-GB" dirty="0" smtClean="0"/>
              <a:t>Hold </a:t>
            </a:r>
            <a:r>
              <a:rPr lang="en-GB" dirty="0"/>
              <a:t>daily small group sensory circuits for children to practice movements with support in a non competitive way. </a:t>
            </a:r>
            <a:endParaRPr lang="en-GB" dirty="0" smtClean="0"/>
          </a:p>
          <a:p>
            <a:pPr lvl="0"/>
            <a:r>
              <a:rPr lang="en-GB" dirty="0" smtClean="0"/>
              <a:t>This </a:t>
            </a:r>
            <a:r>
              <a:rPr lang="en-GB" dirty="0"/>
              <a:t>can be done as a breakfast club, lunchtime group or after school activity to prevent impacting learning time but is essential to support </a:t>
            </a:r>
            <a:r>
              <a:rPr lang="en-GB" dirty="0" smtClean="0"/>
              <a:t>their ability </a:t>
            </a:r>
            <a:r>
              <a:rPr lang="en-GB" dirty="0"/>
              <a:t>to learn skills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r>
              <a:rPr lang="en-GB" sz="2200" i="1" dirty="0" smtClean="0"/>
              <a:t>For </a:t>
            </a:r>
            <a:r>
              <a:rPr lang="en-GB" sz="2200" i="1" dirty="0"/>
              <a:t>further information on this, Sheena Rufus recommends ‘Sensory Circuits – A Motor Skills Programme for Children’ by LDA publishers. </a:t>
            </a:r>
            <a:endParaRPr lang="en-GB" sz="2200" i="1" dirty="0" smtClean="0"/>
          </a:p>
          <a:p>
            <a:pPr marL="0" indent="0">
              <a:buNone/>
            </a:pPr>
            <a:r>
              <a:rPr lang="en-GB" sz="2200" i="1" dirty="0" smtClean="0"/>
              <a:t>This </a:t>
            </a:r>
            <a:r>
              <a:rPr lang="en-GB" sz="2200" i="1" dirty="0"/>
              <a:t>gives a detailed approach to setting up sensory circuits and can be completed by willing TAs, LSAs and teachers</a:t>
            </a:r>
            <a:r>
              <a:rPr lang="en-GB" sz="2200" i="1" dirty="0" smtClean="0"/>
              <a:t>.</a:t>
            </a:r>
            <a:endParaRPr lang="en-GB" sz="2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841" y="4147462"/>
            <a:ext cx="3412617" cy="2547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3286" y="1806471"/>
            <a:ext cx="5358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Complete upper limb and handwriting warm ups (See Movement: Writing) before writing challenges are set – arm raises, arm circles, push hands together, open and close hands, wriggle fingers and so on.</a:t>
            </a:r>
          </a:p>
        </p:txBody>
      </p:sp>
    </p:spTree>
    <p:extLst>
      <p:ext uri="{BB962C8B-B14F-4D97-AF65-F5344CB8AC3E}">
        <p14:creationId xmlns:p14="http://schemas.microsoft.com/office/powerpoint/2010/main" val="14102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250"/>
            <a:ext cx="10515600" cy="89703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8" y="1896298"/>
            <a:ext cx="7089109" cy="4589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Activities </a:t>
            </a:r>
            <a:r>
              <a:rPr lang="en-GB" b="1" dirty="0"/>
              <a:t>to support coordination difficulty</a:t>
            </a:r>
            <a:endParaRPr lang="en-GB" dirty="0"/>
          </a:p>
          <a:p>
            <a:pPr lvl="0"/>
            <a:r>
              <a:rPr lang="en-GB" dirty="0" smtClean="0"/>
              <a:t>Provide </a:t>
            </a:r>
            <a:r>
              <a:rPr lang="en-GB" dirty="0"/>
              <a:t>visual cues for sequenced activities such as dressing or construction activities.</a:t>
            </a:r>
          </a:p>
          <a:p>
            <a:pPr lvl="0"/>
            <a:r>
              <a:rPr lang="en-GB" dirty="0"/>
              <a:t>Promote chair push ups, marching on the spot, jumping on the spot to give the body information about movement and positioning (See Movement: Focus).</a:t>
            </a:r>
          </a:p>
          <a:p>
            <a:pPr lvl="0"/>
            <a:r>
              <a:rPr lang="en-GB" dirty="0"/>
              <a:t>Get the child to talk through tasks as they are completing them.</a:t>
            </a:r>
          </a:p>
          <a:p>
            <a:pPr lvl="0"/>
            <a:r>
              <a:rPr lang="en-GB" dirty="0"/>
              <a:t>Repeat tasks that are difficult to provide practice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706" y="1556086"/>
            <a:ext cx="2360094" cy="48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About Sensory Processing Skills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90687"/>
            <a:ext cx="5256483" cy="4870751"/>
          </a:xfrm>
        </p:spPr>
        <p:txBody>
          <a:bodyPr>
            <a:normAutofit/>
          </a:bodyPr>
          <a:lstStyle/>
          <a:p>
            <a:r>
              <a:rPr lang="en-GB" dirty="0"/>
              <a:t>Children learn about their bodies and the environment around them by taking in information from their 7 senses. </a:t>
            </a:r>
            <a:endParaRPr lang="en-GB" dirty="0" smtClean="0"/>
          </a:p>
          <a:p>
            <a:r>
              <a:rPr lang="en-GB" dirty="0" smtClean="0"/>
              <a:t>When </a:t>
            </a:r>
            <a:r>
              <a:rPr lang="en-GB" dirty="0"/>
              <a:t>thinking about senses, we often refer </a:t>
            </a:r>
            <a:r>
              <a:rPr lang="en-GB" dirty="0" smtClean="0"/>
              <a:t>to: </a:t>
            </a:r>
          </a:p>
          <a:p>
            <a:pPr lvl="1"/>
            <a:r>
              <a:rPr lang="en-GB" dirty="0" smtClean="0"/>
              <a:t>Sight</a:t>
            </a:r>
          </a:p>
          <a:p>
            <a:pPr lvl="1"/>
            <a:r>
              <a:rPr lang="en-GB" dirty="0" smtClean="0"/>
              <a:t>Hearing</a:t>
            </a:r>
          </a:p>
          <a:p>
            <a:pPr lvl="1"/>
            <a:r>
              <a:rPr lang="en-GB" dirty="0" smtClean="0"/>
              <a:t>Smell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aste and</a:t>
            </a:r>
          </a:p>
          <a:p>
            <a:pPr lvl="1"/>
            <a:r>
              <a:rPr lang="en-GB" dirty="0" smtClean="0"/>
              <a:t>Touch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7125" y="1690687"/>
            <a:ext cx="5701326" cy="4381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addition to this, we have sense of: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ovement (vestibular) and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osition of movement (proprioception) </a:t>
            </a:r>
          </a:p>
          <a:p>
            <a:r>
              <a:rPr lang="en-GB" dirty="0" smtClean="0"/>
              <a:t>As a child develops, they make sense of this information and lay down motor memories. </a:t>
            </a:r>
          </a:p>
        </p:txBody>
      </p:sp>
    </p:spTree>
    <p:extLst>
      <p:ext uri="{BB962C8B-B14F-4D97-AF65-F5344CB8AC3E}">
        <p14:creationId xmlns:p14="http://schemas.microsoft.com/office/powerpoint/2010/main" val="30481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About Sensory Processing Skills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93" y="1507522"/>
            <a:ext cx="5597037" cy="4564811"/>
          </a:xfrm>
        </p:spPr>
        <p:txBody>
          <a:bodyPr>
            <a:normAutofit/>
          </a:bodyPr>
          <a:lstStyle/>
          <a:p>
            <a:r>
              <a:rPr lang="en-GB" dirty="0" smtClean="0"/>
              <a:t>Children </a:t>
            </a:r>
            <a:r>
              <a:rPr lang="en-GB" dirty="0"/>
              <a:t>develop adaptive responses to sensation and this enables attention and the ability to use higher cognitive skills for academic learning.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children do not process these senses as effectively as others. This results in difficulties </a:t>
            </a:r>
            <a:r>
              <a:rPr lang="en-GB" dirty="0" smtClean="0"/>
              <a:t>with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ehavioural response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ttention and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otor </a:t>
            </a:r>
            <a:r>
              <a:rPr lang="en-GB" dirty="0"/>
              <a:t>skill </a:t>
            </a:r>
            <a:r>
              <a:rPr lang="en-GB" dirty="0" smtClean="0"/>
              <a:t>development.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0586" y="1507522"/>
            <a:ext cx="5614829" cy="456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Children may be over responsive to stimulus, resulting in fight/flight /fright responses, or they may be under responsive, resulting in low arousal or sensory seeking. </a:t>
            </a:r>
          </a:p>
          <a:p>
            <a:r>
              <a:rPr lang="en-GB" dirty="0" smtClean="0"/>
              <a:t>A child’s sensory profile can be spiky and can also change. More information on this can be found at </a:t>
            </a:r>
            <a:r>
              <a:rPr lang="en-GB" u="sng" dirty="0" smtClean="0">
                <a:hlinkClick r:id="rId2"/>
              </a:rPr>
              <a:t>www.multisensorylearning.lgfl.net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5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744016"/>
            <a:ext cx="10515600" cy="95704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Challenges with Sensory Processing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261291"/>
            <a:ext cx="6022602" cy="4107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 smtClean="0"/>
              <a:t>Over </a:t>
            </a:r>
            <a:r>
              <a:rPr lang="en-GB" sz="2400" b="1" dirty="0"/>
              <a:t>sensitivity to stimulus</a:t>
            </a:r>
            <a:endParaRPr lang="en-GB" sz="2400" dirty="0"/>
          </a:p>
          <a:p>
            <a:pPr lvl="0"/>
            <a:r>
              <a:rPr lang="en-GB" sz="2400" dirty="0"/>
              <a:t>Dislike of noise, touch, taste, smell, movement – more </a:t>
            </a:r>
            <a:r>
              <a:rPr lang="en-GB" sz="2400" dirty="0" smtClean="0"/>
              <a:t>exaggerated response </a:t>
            </a:r>
            <a:r>
              <a:rPr lang="en-GB" sz="2400" dirty="0"/>
              <a:t>than other children</a:t>
            </a:r>
          </a:p>
          <a:p>
            <a:pPr lvl="0"/>
            <a:r>
              <a:rPr lang="en-GB" sz="2400" dirty="0"/>
              <a:t>Emotional outbursts or shut down</a:t>
            </a:r>
          </a:p>
          <a:p>
            <a:pPr lvl="0"/>
            <a:r>
              <a:rPr lang="en-GB" sz="2400" dirty="0"/>
              <a:t>Hitting out or running away</a:t>
            </a:r>
          </a:p>
          <a:p>
            <a:pPr lvl="0"/>
            <a:r>
              <a:rPr lang="en-GB" sz="2400" dirty="0"/>
              <a:t>Avoidance behaviours</a:t>
            </a:r>
          </a:p>
          <a:p>
            <a:pPr lvl="0"/>
            <a:r>
              <a:rPr lang="en-GB" sz="2400" dirty="0"/>
              <a:t>Seeking out certain movements to overcome </a:t>
            </a:r>
            <a:r>
              <a:rPr lang="en-GB" sz="2400" dirty="0" smtClean="0"/>
              <a:t>sensitivity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54" y="2261291"/>
            <a:ext cx="4871916" cy="3502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549" y="1560900"/>
            <a:ext cx="11410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Difficulty processing sensory information can result in a range of presentations: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37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34" y="923979"/>
            <a:ext cx="10515600" cy="87830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Challenges with Sensory Processing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516073"/>
            <a:ext cx="6455089" cy="39469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600" b="1" dirty="0" smtClean="0"/>
              <a:t>Under </a:t>
            </a:r>
            <a:r>
              <a:rPr lang="en-GB" sz="2600" b="1" dirty="0"/>
              <a:t>sensitivity to stimulus (not registering)</a:t>
            </a:r>
            <a:endParaRPr lang="en-GB" sz="2600" dirty="0"/>
          </a:p>
          <a:p>
            <a:pPr lvl="0"/>
            <a:r>
              <a:rPr lang="en-GB" sz="2600" dirty="0"/>
              <a:t>Reduced awareness of pain</a:t>
            </a:r>
          </a:p>
          <a:p>
            <a:pPr lvl="0"/>
            <a:r>
              <a:rPr lang="en-GB" sz="2600" dirty="0"/>
              <a:t>Lack of response to sound, touch taste, smell or movement</a:t>
            </a:r>
          </a:p>
          <a:p>
            <a:pPr lvl="0"/>
            <a:r>
              <a:rPr lang="en-GB" sz="2600" dirty="0"/>
              <a:t>Seeking out additional sensory stimulus to alert themselves</a:t>
            </a:r>
          </a:p>
          <a:p>
            <a:pPr lvl="0"/>
            <a:r>
              <a:rPr lang="en-GB" sz="2600" dirty="0"/>
              <a:t>May appear like a daydreamer – often very good temperament</a:t>
            </a:r>
          </a:p>
          <a:p>
            <a:pPr lvl="0"/>
            <a:r>
              <a:rPr lang="en-GB" sz="2600" dirty="0"/>
              <a:t>Low </a:t>
            </a:r>
            <a:r>
              <a:rPr lang="en-GB" sz="2600" dirty="0" smtClean="0"/>
              <a:t>muscle tone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44" y="2516073"/>
            <a:ext cx="4246372" cy="3184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549" y="1928345"/>
            <a:ext cx="11175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mtClean="0"/>
              <a:t>Difficulty processing sensory information can result in a range of presentations: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69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50" y="887640"/>
            <a:ext cx="10515600" cy="919978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Challenges with Sensory Processing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06" y="2456346"/>
            <a:ext cx="5849608" cy="397887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b="1" dirty="0" smtClean="0"/>
              <a:t>Coordination</a:t>
            </a:r>
            <a:endParaRPr lang="en-GB" dirty="0"/>
          </a:p>
          <a:p>
            <a:pPr lvl="0"/>
            <a:r>
              <a:rPr lang="en-GB" dirty="0"/>
              <a:t>Difficulties with motor planning and bilateral skills</a:t>
            </a:r>
          </a:p>
          <a:p>
            <a:pPr lvl="0"/>
            <a:r>
              <a:rPr lang="en-GB" dirty="0"/>
              <a:t>Slow to learn new movements – more than other children</a:t>
            </a:r>
          </a:p>
          <a:p>
            <a:pPr lvl="0"/>
            <a:r>
              <a:rPr lang="en-GB" dirty="0"/>
              <a:t>Delayed motor skills development</a:t>
            </a:r>
          </a:p>
          <a:p>
            <a:pPr lvl="0"/>
            <a:r>
              <a:rPr lang="en-GB" dirty="0"/>
              <a:t>Difficulty learning school sport activities</a:t>
            </a:r>
          </a:p>
          <a:p>
            <a:pPr lvl="0"/>
            <a:r>
              <a:rPr lang="en-GB" dirty="0"/>
              <a:t>Clowning behaviours or avoidance</a:t>
            </a:r>
          </a:p>
          <a:p>
            <a:pPr lvl="0"/>
            <a:r>
              <a:rPr lang="en-GB" dirty="0"/>
              <a:t>Difficulty with self care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46" y="2456346"/>
            <a:ext cx="4700848" cy="350918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5906" y="1807618"/>
            <a:ext cx="10950888" cy="79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Difficulty processing sensory information can result in a range of presentations</a:t>
            </a:r>
            <a:r>
              <a:rPr lang="en-GB" sz="2400" b="1" dirty="0" smtClean="0"/>
              <a:t>: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861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4900"/>
            <a:ext cx="10515600" cy="50927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Activities to </a:t>
            </a:r>
            <a:r>
              <a:rPr lang="en-GB" b="1" dirty="0" smtClean="0"/>
              <a:t>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29" y="1474176"/>
            <a:ext cx="5688971" cy="4791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Activities </a:t>
            </a:r>
            <a:r>
              <a:rPr lang="en-GB" b="1" dirty="0"/>
              <a:t>to support over </a:t>
            </a:r>
            <a:r>
              <a:rPr lang="en-GB" b="1" dirty="0" smtClean="0"/>
              <a:t>sensitivity: </a:t>
            </a:r>
            <a:endParaRPr lang="en-GB" dirty="0"/>
          </a:p>
          <a:p>
            <a:pPr lvl="0"/>
            <a:r>
              <a:rPr lang="en-GB" dirty="0"/>
              <a:t>Reduce stimulus where possible – sit away from classroom traffic, windows, not too close to peers etc. </a:t>
            </a:r>
          </a:p>
          <a:p>
            <a:pPr lvl="0"/>
            <a:r>
              <a:rPr lang="en-GB" dirty="0"/>
              <a:t>Provide activities that will calm </a:t>
            </a:r>
            <a:r>
              <a:rPr lang="en-GB" dirty="0" smtClean="0"/>
              <a:t>the senses: 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eep pressure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quashy </a:t>
            </a:r>
            <a:r>
              <a:rPr lang="en-GB" dirty="0"/>
              <a:t>corner in </a:t>
            </a:r>
            <a:r>
              <a:rPr lang="en-GB" dirty="0" smtClean="0"/>
              <a:t>classroom</a:t>
            </a:r>
          </a:p>
          <a:p>
            <a:pPr lvl="1"/>
            <a:r>
              <a:rPr lang="en-GB" dirty="0" smtClean="0"/>
              <a:t>Jumping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hair </a:t>
            </a:r>
            <a:r>
              <a:rPr lang="en-GB" dirty="0"/>
              <a:t>push </a:t>
            </a:r>
            <a:r>
              <a:rPr lang="en-GB" dirty="0" smtClean="0"/>
              <a:t>ups</a:t>
            </a:r>
          </a:p>
          <a:p>
            <a:pPr lvl="1"/>
            <a:r>
              <a:rPr lang="en-GB" dirty="0" smtClean="0"/>
              <a:t>Class </a:t>
            </a:r>
            <a:r>
              <a:rPr lang="en-GB" dirty="0"/>
              <a:t>errands involving carrying </a:t>
            </a:r>
            <a:r>
              <a:rPr lang="en-GB" dirty="0" smtClean="0"/>
              <a:t>objects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76" y="3412995"/>
            <a:ext cx="3719385" cy="27895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57746" y="1876689"/>
            <a:ext cx="5412259" cy="1878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Warn where possible if there is going to be something strong in stimulus – fire alarm tests, dinner hall smells, changing for PE and so 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0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830982"/>
            <a:ext cx="5713683" cy="4469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Activities </a:t>
            </a:r>
            <a:r>
              <a:rPr lang="en-GB" b="1" dirty="0"/>
              <a:t>to support over </a:t>
            </a:r>
            <a:r>
              <a:rPr lang="en-GB" b="1" dirty="0" smtClean="0"/>
              <a:t>sensitivity: </a:t>
            </a:r>
            <a:endParaRPr lang="en-GB" dirty="0"/>
          </a:p>
          <a:p>
            <a:pPr lvl="0"/>
            <a:r>
              <a:rPr lang="en-GB" dirty="0" smtClean="0"/>
              <a:t>Encourage </a:t>
            </a:r>
            <a:r>
              <a:rPr lang="en-GB" dirty="0"/>
              <a:t>the child to identify feeling over stimulated using a red card or similar indicator for showing that moving away from stimulus is required.</a:t>
            </a:r>
          </a:p>
          <a:p>
            <a:pPr lvl="0"/>
            <a:r>
              <a:rPr lang="en-GB" dirty="0"/>
              <a:t>Provide a safe space and be understanding if a child becomes overwhelmed</a:t>
            </a:r>
          </a:p>
          <a:p>
            <a:pPr lvl="0"/>
            <a:r>
              <a:rPr lang="en-GB" dirty="0"/>
              <a:t>Be firm in any activity requiring </a:t>
            </a:r>
            <a:r>
              <a:rPr lang="en-GB" dirty="0" smtClean="0"/>
              <a:t>touch</a:t>
            </a:r>
          </a:p>
          <a:p>
            <a:pPr lvl="1"/>
            <a:r>
              <a:rPr lang="en-GB" dirty="0" smtClean="0"/>
              <a:t>Light </a:t>
            </a:r>
            <a:r>
              <a:rPr lang="en-GB" dirty="0"/>
              <a:t>touch will activate the protective touch </a:t>
            </a:r>
            <a:r>
              <a:rPr lang="en-GB" dirty="0" smtClean="0"/>
              <a:t>sense, the body’s protective warning system e.g. fight/flight/fear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047" y="1919292"/>
            <a:ext cx="4717796" cy="35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55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852755"/>
            <a:ext cx="5044771" cy="44699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Activities </a:t>
            </a:r>
            <a:r>
              <a:rPr lang="en-GB" b="1" dirty="0"/>
              <a:t>to support under sensitivity</a:t>
            </a:r>
            <a:endParaRPr lang="en-GB" dirty="0"/>
          </a:p>
          <a:p>
            <a:pPr lvl="0"/>
            <a:r>
              <a:rPr lang="en-GB" dirty="0"/>
              <a:t>Ensure learning tasks are presented in a stimulating way</a:t>
            </a:r>
          </a:p>
          <a:p>
            <a:pPr lvl="0"/>
            <a:r>
              <a:rPr lang="en-GB" dirty="0"/>
              <a:t>Promote lots of movement to wake up sensory systems - this can reduce sensory seeking behaviours</a:t>
            </a:r>
          </a:p>
          <a:p>
            <a:pPr lvl="0"/>
            <a:r>
              <a:rPr lang="en-GB" dirty="0"/>
              <a:t>Don’t assume that passivity is good – check the child has heard instructions </a:t>
            </a:r>
            <a:r>
              <a:rPr lang="en-GB" dirty="0" err="1"/>
              <a:t>etc</a:t>
            </a:r>
            <a:endParaRPr lang="en-GB" dirty="0"/>
          </a:p>
          <a:p>
            <a:pPr lvl="0"/>
            <a:r>
              <a:rPr lang="en-GB" dirty="0"/>
              <a:t>Monitor alertness and try to wake up the sensory system of the child if you feel they are under </a:t>
            </a:r>
            <a:r>
              <a:rPr lang="en-GB" dirty="0" smtClean="0"/>
              <a:t>responsive </a:t>
            </a:r>
            <a:r>
              <a:rPr lang="en-GB" dirty="0"/>
              <a:t>to activity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00" y="2323018"/>
            <a:ext cx="4859755" cy="30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824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Custom Design</vt:lpstr>
      <vt:lpstr>Sensory Processing</vt:lpstr>
      <vt:lpstr>About Sensory Processing Skills</vt:lpstr>
      <vt:lpstr>About Sensory Processing Skills</vt:lpstr>
      <vt:lpstr>Challenges with Sensory Processing</vt:lpstr>
      <vt:lpstr>Challenges with Sensory Processing</vt:lpstr>
      <vt:lpstr>Challenges with Sensory Processing</vt:lpstr>
      <vt:lpstr>Activities to Support</vt:lpstr>
      <vt:lpstr>Activities to Support</vt:lpstr>
      <vt:lpstr>Activities to Support</vt:lpstr>
      <vt:lpstr>Activities to Support</vt:lpstr>
      <vt:lpstr>Activities to Support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44</cp:revision>
  <dcterms:created xsi:type="dcterms:W3CDTF">2015-12-23T18:45:15Z</dcterms:created>
  <dcterms:modified xsi:type="dcterms:W3CDTF">2019-03-08T10:50:11Z</dcterms:modified>
</cp:coreProperties>
</file>